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278" r:id="rId17"/>
    <p:sldId id="311" r:id="rId18"/>
    <p:sldId id="292" r:id="rId19"/>
    <p:sldId id="283" r:id="rId20"/>
    <p:sldId id="285" r:id="rId21"/>
    <p:sldId id="312" r:id="rId22"/>
    <p:sldId id="313" r:id="rId23"/>
    <p:sldId id="293" r:id="rId24"/>
    <p:sldId id="296" r:id="rId25"/>
    <p:sldId id="302" r:id="rId26"/>
    <p:sldId id="297" r:id="rId27"/>
    <p:sldId id="282" r:id="rId28"/>
    <p:sldId id="294" r:id="rId29"/>
    <p:sldId id="303" r:id="rId30"/>
    <p:sldId id="301" r:id="rId31"/>
    <p:sldId id="314" r:id="rId32"/>
    <p:sldId id="284" r:id="rId33"/>
    <p:sldId id="266" r:id="rId34"/>
    <p:sldId id="298" r:id="rId35"/>
    <p:sldId id="299" r:id="rId36"/>
    <p:sldId id="279" r:id="rId37"/>
    <p:sldId id="315" r:id="rId38"/>
    <p:sldId id="280" r:id="rId39"/>
    <p:sldId id="295" r:id="rId40"/>
    <p:sldId id="288" r:id="rId41"/>
    <p:sldId id="307" r:id="rId42"/>
    <p:sldId id="289" r:id="rId43"/>
  </p:sldIdLst>
  <p:sldSz cx="9144000" cy="5143500" type="screen16x9"/>
  <p:notesSz cx="6858000" cy="9144000"/>
  <p:embeddedFontLst>
    <p:embeddedFont>
      <p:font typeface="Oswald" pitchFamily="2" charset="77"/>
      <p:regular r:id="rId45"/>
      <p:bold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p:restoredTop sz="79198"/>
  </p:normalViewPr>
  <p:slideViewPr>
    <p:cSldViewPr snapToGrid="0">
      <p:cViewPr varScale="1">
        <p:scale>
          <a:sx n="119" d="100"/>
          <a:sy n="119" d="100"/>
        </p:scale>
        <p:origin x="864" y="17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2.tiff"/><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tiff"/><Relationship Id="rId7"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1.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svg"/><Relationship Id="rId26" Type="http://schemas.openxmlformats.org/officeDocument/2006/relationships/image" Target="../media/image58.svg"/><Relationship Id="rId3" Type="http://schemas.openxmlformats.org/officeDocument/2006/relationships/image" Target="../media/image37.png"/><Relationship Id="rId21" Type="http://schemas.openxmlformats.org/officeDocument/2006/relationships/image" Target="../media/image53.png"/><Relationship Id="rId34" Type="http://schemas.openxmlformats.org/officeDocument/2006/relationships/image" Target="../media/image66.svg"/><Relationship Id="rId7" Type="http://schemas.openxmlformats.org/officeDocument/2006/relationships/image" Target="../media/image41.png"/><Relationship Id="rId12" Type="http://schemas.openxmlformats.org/officeDocument/2006/relationships/image" Target="../media/image36.sv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2" Type="http://schemas.openxmlformats.org/officeDocument/2006/relationships/notesSlide" Target="../notesSlides/notesSlide35.xml"/><Relationship Id="rId16" Type="http://schemas.openxmlformats.org/officeDocument/2006/relationships/image" Target="../media/image48.svg"/><Relationship Id="rId20" Type="http://schemas.openxmlformats.org/officeDocument/2006/relationships/image" Target="../media/image52.svg"/><Relationship Id="rId29"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0.svg"/><Relationship Id="rId11" Type="http://schemas.openxmlformats.org/officeDocument/2006/relationships/image" Target="../media/image35.png"/><Relationship Id="rId24" Type="http://schemas.openxmlformats.org/officeDocument/2006/relationships/image" Target="../media/image56.svg"/><Relationship Id="rId32" Type="http://schemas.openxmlformats.org/officeDocument/2006/relationships/image" Target="../media/image64.svg"/><Relationship Id="rId5" Type="http://schemas.openxmlformats.org/officeDocument/2006/relationships/image" Target="../media/image39.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8.svg"/><Relationship Id="rId10" Type="http://schemas.openxmlformats.org/officeDocument/2006/relationships/image" Target="../media/image44.svg"/><Relationship Id="rId19" Type="http://schemas.openxmlformats.org/officeDocument/2006/relationships/image" Target="../media/image51.png"/><Relationship Id="rId31" Type="http://schemas.openxmlformats.org/officeDocument/2006/relationships/image" Target="../media/image63.pn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6.svg"/><Relationship Id="rId22" Type="http://schemas.openxmlformats.org/officeDocument/2006/relationships/image" Target="../media/image54.svg"/><Relationship Id="rId27" Type="http://schemas.openxmlformats.org/officeDocument/2006/relationships/image" Target="../media/image59.png"/><Relationship Id="rId30" Type="http://schemas.openxmlformats.org/officeDocument/2006/relationships/image" Target="../media/image62.svg"/><Relationship Id="rId35" Type="http://schemas.openxmlformats.org/officeDocument/2006/relationships/image" Target="../media/image67.png"/><Relationship Id="rId8" Type="http://schemas.openxmlformats.org/officeDocument/2006/relationships/image" Target="../media/image42.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332073"/>
            <a:ext cx="4872449" cy="3339281"/>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228566"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3512860949"/>
              </p:ext>
            </p:extLst>
          </p:nvPr>
        </p:nvGraphicFramePr>
        <p:xfrm>
          <a:off x="5314424"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Abhängigkeit</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3"/>
          <a:stretch>
            <a:fillRect/>
          </a:stretch>
        </p:blipFill>
        <p:spPr>
          <a:xfrm>
            <a:off x="-897342" y="3133189"/>
            <a:ext cx="4443721" cy="2741257"/>
          </a:xfrm>
          <a:prstGeom prst="rect">
            <a:avLst/>
          </a:prstGeom>
        </p:spPr>
      </p:pic>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4"/>
          <a:stretch>
            <a:fillRect/>
          </a:stretch>
        </p:blipFill>
        <p:spPr>
          <a:xfrm>
            <a:off x="334250" y="1296705"/>
            <a:ext cx="4020064" cy="2479910"/>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5"/>
          <a:stretch>
            <a:fillRect/>
          </a:stretch>
        </p:blipFill>
        <p:spPr>
          <a:xfrm>
            <a:off x="3327661" y="3728704"/>
            <a:ext cx="2643735" cy="1630876"/>
          </a:xfrm>
          <a:prstGeom prst="rect">
            <a:avLst/>
          </a:prstGeom>
        </p:spPr>
      </p:pic>
      <p:sp>
        <p:nvSpPr>
          <p:cNvPr id="34" name="Oval 33">
            <a:extLst>
              <a:ext uri="{FF2B5EF4-FFF2-40B4-BE49-F238E27FC236}">
                <a16:creationId xmlns:a16="http://schemas.microsoft.com/office/drawing/2014/main" id="{AFCD0328-FD24-F442-B534-F207963325A6}"/>
              </a:ext>
            </a:extLst>
          </p:cNvPr>
          <p:cNvSpPr/>
          <p:nvPr/>
        </p:nvSpPr>
        <p:spPr>
          <a:xfrm>
            <a:off x="7046537" y="4503818"/>
            <a:ext cx="351638" cy="320212"/>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21,09 %</a:t>
            </a:r>
          </a:p>
        </p:txBody>
      </p:sp>
      <p:sp>
        <p:nvSpPr>
          <p:cNvPr id="35" name="Oval 34">
            <a:extLst>
              <a:ext uri="{FF2B5EF4-FFF2-40B4-BE49-F238E27FC236}">
                <a16:creationId xmlns:a16="http://schemas.microsoft.com/office/drawing/2014/main" id="{A05E25CD-7C9B-2847-AC91-6FFB21C81401}"/>
              </a:ext>
            </a:extLst>
          </p:cNvPr>
          <p:cNvSpPr/>
          <p:nvPr/>
        </p:nvSpPr>
        <p:spPr>
          <a:xfrm>
            <a:off x="6947767" y="3798948"/>
            <a:ext cx="549179" cy="503095"/>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29,07 %</a:t>
            </a:r>
          </a:p>
        </p:txBody>
      </p:sp>
      <p:sp>
        <p:nvSpPr>
          <p:cNvPr id="36" name="Oval 35">
            <a:extLst>
              <a:ext uri="{FF2B5EF4-FFF2-40B4-BE49-F238E27FC236}">
                <a16:creationId xmlns:a16="http://schemas.microsoft.com/office/drawing/2014/main" id="{6C1DBC0E-90FB-7E4E-B3B9-BDB0D973D1BD}"/>
              </a:ext>
            </a:extLst>
          </p:cNvPr>
          <p:cNvSpPr/>
          <p:nvPr/>
        </p:nvSpPr>
        <p:spPr>
          <a:xfrm>
            <a:off x="6784237" y="2773525"/>
            <a:ext cx="876240" cy="823648"/>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44,16 %</a:t>
            </a:r>
          </a:p>
        </p:txBody>
      </p:sp>
      <p:sp>
        <p:nvSpPr>
          <p:cNvPr id="37" name="Textfeld 36">
            <a:extLst>
              <a:ext uri="{FF2B5EF4-FFF2-40B4-BE49-F238E27FC236}">
                <a16:creationId xmlns:a16="http://schemas.microsoft.com/office/drawing/2014/main" id="{8F76531C-2232-AD48-B101-721CFDEE28B8}"/>
              </a:ext>
            </a:extLst>
          </p:cNvPr>
          <p:cNvSpPr txBox="1"/>
          <p:nvPr/>
        </p:nvSpPr>
        <p:spPr>
          <a:xfrm>
            <a:off x="5314424" y="1092051"/>
            <a:ext cx="3157329" cy="461665"/>
          </a:xfrm>
          <a:prstGeom prst="rect">
            <a:avLst/>
          </a:prstGeom>
          <a:noFill/>
        </p:spPr>
        <p:txBody>
          <a:bodyPr wrap="square" rtlCol="0">
            <a:spAutoFit/>
          </a:bodyPr>
          <a:lstStyle/>
          <a:p>
            <a:r>
              <a:rPr lang="de-DE" sz="1200" b="1" dirty="0"/>
              <a:t>Marge in Abhängigkeit von der Lane Domain</a:t>
            </a:r>
          </a:p>
        </p:txBody>
      </p:sp>
      <p:sp>
        <p:nvSpPr>
          <p:cNvPr id="38" name="Textfeld 37">
            <a:extLst>
              <a:ext uri="{FF2B5EF4-FFF2-40B4-BE49-F238E27FC236}">
                <a16:creationId xmlns:a16="http://schemas.microsoft.com/office/drawing/2014/main" id="{0827894F-0E6C-D54C-A5FC-DD614F241BBC}"/>
              </a:ext>
            </a:extLst>
          </p:cNvPr>
          <p:cNvSpPr txBox="1"/>
          <p:nvPr/>
        </p:nvSpPr>
        <p:spPr>
          <a:xfrm>
            <a:off x="5314425" y="1847593"/>
            <a:ext cx="1414897" cy="307777"/>
          </a:xfrm>
          <a:prstGeom prst="rect">
            <a:avLst/>
          </a:prstGeom>
          <a:noFill/>
        </p:spPr>
        <p:txBody>
          <a:bodyPr wrap="square" rtlCol="0">
            <a:spAutoFit/>
          </a:bodyPr>
          <a:lstStyle/>
          <a:p>
            <a:r>
              <a:rPr lang="de-DE" dirty="0"/>
              <a:t>Export</a:t>
            </a:r>
          </a:p>
        </p:txBody>
      </p:sp>
      <p:sp>
        <p:nvSpPr>
          <p:cNvPr id="39" name="Textfeld 38">
            <a:extLst>
              <a:ext uri="{FF2B5EF4-FFF2-40B4-BE49-F238E27FC236}">
                <a16:creationId xmlns:a16="http://schemas.microsoft.com/office/drawing/2014/main" id="{E3E6F382-A15B-D748-841B-20E09EA02422}"/>
              </a:ext>
            </a:extLst>
          </p:cNvPr>
          <p:cNvSpPr txBox="1"/>
          <p:nvPr/>
        </p:nvSpPr>
        <p:spPr>
          <a:xfrm>
            <a:off x="5358434" y="4536327"/>
            <a:ext cx="1265462" cy="307777"/>
          </a:xfrm>
          <a:prstGeom prst="rect">
            <a:avLst/>
          </a:prstGeom>
          <a:noFill/>
        </p:spPr>
        <p:txBody>
          <a:bodyPr wrap="square" rtlCol="0">
            <a:spAutoFit/>
          </a:bodyPr>
          <a:lstStyle/>
          <a:p>
            <a:r>
              <a:rPr lang="de-DE" dirty="0"/>
              <a:t>International</a:t>
            </a:r>
          </a:p>
        </p:txBody>
      </p:sp>
      <p:sp>
        <p:nvSpPr>
          <p:cNvPr id="40" name="Textfeld 39">
            <a:extLst>
              <a:ext uri="{FF2B5EF4-FFF2-40B4-BE49-F238E27FC236}">
                <a16:creationId xmlns:a16="http://schemas.microsoft.com/office/drawing/2014/main" id="{866D5708-6946-4541-ACA5-7AE3D6DEB7E4}"/>
              </a:ext>
            </a:extLst>
          </p:cNvPr>
          <p:cNvSpPr txBox="1"/>
          <p:nvPr/>
        </p:nvSpPr>
        <p:spPr>
          <a:xfrm>
            <a:off x="5358432" y="3894736"/>
            <a:ext cx="1414897" cy="307777"/>
          </a:xfrm>
          <a:prstGeom prst="rect">
            <a:avLst/>
          </a:prstGeom>
          <a:noFill/>
        </p:spPr>
        <p:txBody>
          <a:bodyPr wrap="square" rtlCol="0">
            <a:spAutoFit/>
          </a:bodyPr>
          <a:lstStyle/>
          <a:p>
            <a:r>
              <a:rPr lang="de-DE" dirty="0"/>
              <a:t>National</a:t>
            </a:r>
          </a:p>
        </p:txBody>
      </p:sp>
      <p:sp>
        <p:nvSpPr>
          <p:cNvPr id="41" name="Textfeld 40">
            <a:extLst>
              <a:ext uri="{FF2B5EF4-FFF2-40B4-BE49-F238E27FC236}">
                <a16:creationId xmlns:a16="http://schemas.microsoft.com/office/drawing/2014/main" id="{3734C8ED-B149-0642-9DBF-B332FB003F9C}"/>
              </a:ext>
            </a:extLst>
          </p:cNvPr>
          <p:cNvSpPr txBox="1"/>
          <p:nvPr/>
        </p:nvSpPr>
        <p:spPr>
          <a:xfrm>
            <a:off x="5314425" y="3010548"/>
            <a:ext cx="1414897" cy="307777"/>
          </a:xfrm>
          <a:prstGeom prst="rect">
            <a:avLst/>
          </a:prstGeom>
          <a:noFill/>
        </p:spPr>
        <p:txBody>
          <a:bodyPr wrap="square" rtlCol="0">
            <a:spAutoFit/>
          </a:bodyPr>
          <a:lstStyle/>
          <a:p>
            <a:r>
              <a:rPr lang="de-DE" dirty="0"/>
              <a:t>Import</a:t>
            </a:r>
          </a:p>
        </p:txBody>
      </p:sp>
      <p:cxnSp>
        <p:nvCxnSpPr>
          <p:cNvPr id="42" name="Gerade Verbindung 41">
            <a:extLst>
              <a:ext uri="{FF2B5EF4-FFF2-40B4-BE49-F238E27FC236}">
                <a16:creationId xmlns:a16="http://schemas.microsoft.com/office/drawing/2014/main" id="{9116D603-4014-0749-B43E-24315B6052DA}"/>
              </a:ext>
            </a:extLst>
          </p:cNvPr>
          <p:cNvCxnSpPr>
            <a:cxnSpLocks/>
          </p:cNvCxnSpPr>
          <p:nvPr/>
        </p:nvCxnSpPr>
        <p:spPr>
          <a:xfrm>
            <a:off x="5979560" y="2024009"/>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F4A3244-42FA-BB40-8FAB-A62BD8F0BB6D}"/>
              </a:ext>
            </a:extLst>
          </p:cNvPr>
          <p:cNvCxnSpPr>
            <a:cxnSpLocks/>
          </p:cNvCxnSpPr>
          <p:nvPr/>
        </p:nvCxnSpPr>
        <p:spPr>
          <a:xfrm>
            <a:off x="5979560" y="3178061"/>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FCF20795-8EF9-8E44-BC42-AEDFDE6CCCC3}"/>
              </a:ext>
            </a:extLst>
          </p:cNvPr>
          <p:cNvCxnSpPr>
            <a:cxnSpLocks/>
          </p:cNvCxnSpPr>
          <p:nvPr/>
        </p:nvCxnSpPr>
        <p:spPr>
          <a:xfrm>
            <a:off x="6472719" y="4663924"/>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8F79739E-464F-8F44-9C55-F658C1C2B82B}"/>
              </a:ext>
            </a:extLst>
          </p:cNvPr>
          <p:cNvCxnSpPr>
            <a:cxnSpLocks/>
          </p:cNvCxnSpPr>
          <p:nvPr/>
        </p:nvCxnSpPr>
        <p:spPr>
          <a:xfrm>
            <a:off x="6262099" y="4078939"/>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Google Shape;115;p15">
            <a:extLst>
              <a:ext uri="{FF2B5EF4-FFF2-40B4-BE49-F238E27FC236}">
                <a16:creationId xmlns:a16="http://schemas.microsoft.com/office/drawing/2014/main" id="{CAC930F6-55F0-CF45-BC5D-2EEF79EF2971}"/>
              </a:ext>
            </a:extLst>
          </p:cNvPr>
          <p:cNvSpPr/>
          <p:nvPr/>
        </p:nvSpPr>
        <p:spPr>
          <a:xfrm>
            <a:off x="6768323" y="1607709"/>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800" dirty="0">
                <a:solidFill>
                  <a:schemeClr val="bg1"/>
                </a:solidFill>
              </a:rPr>
              <a:t>51,57 %</a:t>
            </a:r>
            <a:endParaRPr sz="800" dirty="0">
              <a:solidFill>
                <a:schemeClr val="bg1"/>
              </a:solidFill>
            </a:endParaRP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4493497" y="910030"/>
            <a:ext cx="4518528" cy="2389885"/>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F88AC6B9-B720-E742-90F0-DDBA15079493}"/>
              </a:ext>
            </a:extLst>
          </p:cNvPr>
          <p:cNvPicPr>
            <a:picLocks noChangeAspect="1"/>
          </p:cNvPicPr>
          <p:nvPr/>
        </p:nvPicPr>
        <p:blipFill>
          <a:blip r:embed="rId3"/>
          <a:stretch>
            <a:fillRect/>
          </a:stretch>
        </p:blipFill>
        <p:spPr>
          <a:xfrm>
            <a:off x="649738" y="845640"/>
            <a:ext cx="7412019" cy="4198119"/>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5200CAB-E095-8145-8415-F8D7C2042E66}"/>
              </a:ext>
            </a:extLst>
          </p:cNvPr>
          <p:cNvPicPr>
            <a:picLocks noChangeAspect="1"/>
          </p:cNvPicPr>
          <p:nvPr/>
        </p:nvPicPr>
        <p:blipFill rotWithShape="1">
          <a:blip r:embed="rId3"/>
          <a:srcRect t="2063"/>
          <a:stretch/>
        </p:blipFill>
        <p:spPr>
          <a:xfrm>
            <a:off x="638351" y="836174"/>
            <a:ext cx="7492339" cy="4207585"/>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2494</Words>
  <Application>Microsoft Macintosh PowerPoint</Application>
  <PresentationFormat>Bildschirmpräsentation (16:9)</PresentationFormat>
  <Paragraphs>522</Paragraphs>
  <Slides>42</Slides>
  <Notes>41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42</vt:i4>
      </vt:variant>
    </vt:vector>
  </HeadingPairs>
  <TitlesOfParts>
    <vt:vector size="46"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vt:lpstr>
      <vt:lpstr>Kennzahlen und Reporting: Marge Abhängigkeit</vt:lpstr>
      <vt:lpstr>Kennzahlen und Reporting: Auftragslage</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 Inspiration</vt:lpstr>
      <vt:lpstr>3. Dashboard: Wenn noch Zeit, Geschäftsführung</vt:lpstr>
      <vt:lpstr>3. Dashboard: Zusammenfassung</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201</cp:revision>
  <dcterms:modified xsi:type="dcterms:W3CDTF">2021-02-16T18:17:45Z</dcterms:modified>
</cp:coreProperties>
</file>